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4" d="100"/>
          <a:sy n="54" d="100"/>
        </p:scale>
        <p:origin x="-680" y="-12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9736DC-F0D3-47D8-8ABD-A9650B0532C9}" type="datetimeFigureOut">
              <a:rPr lang="en-IN" smtClean="0"/>
              <a:t>05-08-2025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516309-1C30-4590-A0CF-7E3527039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3076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73781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Lightweight CNN Framework for Multi-Class Cassava Leaf Disease Detection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490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for the fulfillment of Project-I (BCS753) for the Bachelor of Technology degree.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3001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Department of Computer Science and Engineering, Bhagwant Institute of Technology, Muzaffarnagar.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0176"/>
            <a:ext cx="71744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 &amp; Future 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85931"/>
            <a:ext cx="29981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Impact on Agriculture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26707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lightweight CNN framework achieves 95% validation accuracy, suitable for resource-constrained agricultural environments. It supports sustainable farming and global food security.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454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52664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 imbalance and data quality were primary challenges, requiring techniques like SMOTE and careful preprocessing.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6859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26707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dataset with diverse images and disease stages.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0721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more disease categories, including rare ones.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5143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 framework for other crops like maize and rice.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95657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model into mobile/edge devices for real-time detection.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011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Introduction: Cassava Leaf Disease Detection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5882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Cassava is a vital staple crop, especially in Sub-Saharan Africa, but its production is threatened by various leaf diseases. These diseases cause significant yield losses and impact food security.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026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Lightweight CNNs offer accessible tools for rapid diagnosis, supporting timely management decisions and improving crop yields.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6149"/>
            <a:ext cx="89140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 Statement &amp;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33048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disease identification methods are slow and inaccessible. Existing CNN models are computationally intensive, unsuitable for mobile deployment. A lightweight, accurate, and efficient CNN framework is needed for multi-class cassava leaf disease detection.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Objectives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34330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data augmentation for training set diversification.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2381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Address class imbalance using class weighting strategies.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 deep learning-based leaf image classification model.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84835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Demonstrate custom model outperformance against standard models.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3837"/>
            <a:ext cx="69787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Significance of the Study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86244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286244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543538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Revolutionizing Agriculture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388287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Accurate and prompt disease classification can significantly reduce crop losses and improve agricultural productivity.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286244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286244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5435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Smart Farming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033957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Automating disease identification enables informed decisions, reducing excessive pesticide use and promoting sustainable practices.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286244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286244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543538"/>
            <a:ext cx="34488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AI Techniques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033957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Emphasizes Custom CNN and data augmentation, adapting pre-trained models for specialized tasks with limited datasets.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6512" y="547330"/>
            <a:ext cx="4761428" cy="595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Tools and Libraries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512" y="1523286"/>
            <a:ext cx="476131" cy="47613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6512" y="2237423"/>
            <a:ext cx="238065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Python 3.4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66512" y="2649260"/>
            <a:ext cx="4273748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Primary language for model building, data preprocessing, training, and evaluation.</a:t>
            </a:r>
            <a:endParaRPr lang="en-US" sz="1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266" y="1523286"/>
            <a:ext cx="476131" cy="47613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178266" y="2237423"/>
            <a:ext cx="238065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Jupyter Notebook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5178266" y="2649260"/>
            <a:ext cx="4273748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environment for modular development and detailed analysis.</a:t>
            </a:r>
            <a:endParaRPr lang="en-US" sz="14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0021" y="1523286"/>
            <a:ext cx="476131" cy="47613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90021" y="2237423"/>
            <a:ext cx="238065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Google Colab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9690021" y="2649260"/>
            <a:ext cx="4273748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Cloud-based platform with free GPU/TPU access for faster model training.</a:t>
            </a:r>
            <a:endParaRPr lang="en-US" sz="14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512" y="3734991"/>
            <a:ext cx="476131" cy="47613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66512" y="4449128"/>
            <a:ext cx="238065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TensorFlow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666512" y="4860965"/>
            <a:ext cx="4273748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framework for implementing the custom CNN image classification model.</a:t>
            </a:r>
            <a:endParaRPr lang="en-US" sz="14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8266" y="3734991"/>
            <a:ext cx="476131" cy="47613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178266" y="4449128"/>
            <a:ext cx="238065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Keras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5178266" y="4860965"/>
            <a:ext cx="4273748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High-level API for simplifying deep learning model creation and training.</a:t>
            </a:r>
            <a:endParaRPr lang="en-US" sz="14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90021" y="3734991"/>
            <a:ext cx="476131" cy="476131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9690021" y="4449128"/>
            <a:ext cx="238065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Matplotlib</a:t>
            </a:r>
            <a:endParaRPr lang="en-US" sz="1850" dirty="0"/>
          </a:p>
        </p:txBody>
      </p:sp>
      <p:sp>
        <p:nvSpPr>
          <p:cNvPr id="20" name="Text 12"/>
          <p:cNvSpPr/>
          <p:nvPr/>
        </p:nvSpPr>
        <p:spPr>
          <a:xfrm>
            <a:off x="9690021" y="4860965"/>
            <a:ext cx="4273748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Used for visualizing training/validation trends and generating confusion matrices.</a:t>
            </a:r>
            <a:endParaRPr lang="en-US" sz="145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512" y="5946696"/>
            <a:ext cx="476131" cy="476131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666512" y="6660833"/>
            <a:ext cx="238065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NumPy</a:t>
            </a:r>
            <a:endParaRPr lang="en-US" sz="1850" dirty="0"/>
          </a:p>
        </p:txBody>
      </p:sp>
      <p:sp>
        <p:nvSpPr>
          <p:cNvPr id="23" name="Text 14"/>
          <p:cNvSpPr/>
          <p:nvPr/>
        </p:nvSpPr>
        <p:spPr>
          <a:xfrm>
            <a:off x="666512" y="7072670"/>
            <a:ext cx="4273748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Fundamental package for scientific computing, handling numerical operations.</a:t>
            </a:r>
            <a:endParaRPr lang="en-US" sz="1450" dirty="0"/>
          </a:p>
        </p:txBody>
      </p:sp>
      <p:pic>
        <p:nvPicPr>
          <p:cNvPr id="24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78266" y="5946696"/>
            <a:ext cx="476131" cy="476131"/>
          </a:xfrm>
          <a:prstGeom prst="rect">
            <a:avLst/>
          </a:prstGeom>
        </p:spPr>
      </p:pic>
      <p:sp>
        <p:nvSpPr>
          <p:cNvPr id="25" name="Text 15"/>
          <p:cNvSpPr/>
          <p:nvPr/>
        </p:nvSpPr>
        <p:spPr>
          <a:xfrm>
            <a:off x="5178266" y="6660833"/>
            <a:ext cx="238065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Pandas</a:t>
            </a:r>
            <a:endParaRPr lang="en-US" sz="1850" dirty="0"/>
          </a:p>
        </p:txBody>
      </p:sp>
      <p:sp>
        <p:nvSpPr>
          <p:cNvPr id="26" name="Text 16"/>
          <p:cNvSpPr/>
          <p:nvPr/>
        </p:nvSpPr>
        <p:spPr>
          <a:xfrm>
            <a:off x="5178266" y="7072670"/>
            <a:ext cx="4273748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Powerful library for data analysis and manipulation, especially for structured data.</a:t>
            </a:r>
            <a:endParaRPr lang="en-US" sz="1450" dirty="0"/>
          </a:p>
        </p:txBody>
      </p:sp>
      <p:pic>
        <p:nvPicPr>
          <p:cNvPr id="27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90021" y="5946696"/>
            <a:ext cx="476131" cy="476131"/>
          </a:xfrm>
          <a:prstGeom prst="rect">
            <a:avLst/>
          </a:prstGeom>
        </p:spPr>
      </p:pic>
      <p:sp>
        <p:nvSpPr>
          <p:cNvPr id="28" name="Text 17"/>
          <p:cNvSpPr/>
          <p:nvPr/>
        </p:nvSpPr>
        <p:spPr>
          <a:xfrm>
            <a:off x="9690021" y="6660833"/>
            <a:ext cx="238065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Pillow (PIL)</a:t>
            </a:r>
            <a:endParaRPr lang="en-US" sz="1850" dirty="0"/>
          </a:p>
        </p:txBody>
      </p:sp>
      <p:sp>
        <p:nvSpPr>
          <p:cNvPr id="29" name="Text 18"/>
          <p:cNvSpPr/>
          <p:nvPr/>
        </p:nvSpPr>
        <p:spPr>
          <a:xfrm>
            <a:off x="9690021" y="7072670"/>
            <a:ext cx="4273748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 processing library for manipulation, augmentation, and pre-processing.</a:t>
            </a:r>
            <a:endParaRPr lang="en-US" sz="14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54567"/>
            <a:ext cx="94392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Proposed Methodology: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0350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methodology adopts a structured pipeline for cassava leaf disease identification, starting with dataset selection and progressing through preprocessing, partitioning, and model learning.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1844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comprises five distinct classes: Cassava Mosaic Disease (CMD), Cassava Green Mottle (CGM), Cassava Brown Streak Disease (CBSD), Cassava Bacterial Blight (CBB), and Healthy leaves.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8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36564"/>
            <a:ext cx="34476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Resizing &amp; Normalization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1770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Images are resized to 32x32 pixels to reduce computational overhead. Pixel values are normalized to [0,1] for efficient training.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332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Class Imbalance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514374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SMOTE (Synthetic Minority Over-sampling Technique) is used to balance the dataset, addressing the disproportionate representation of Cassava Mosaic Disease.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036564"/>
            <a:ext cx="48242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Distribution (After SMOTE)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599521" y="2646045"/>
            <a:ext cx="6244709" cy="4567476"/>
          </a:xfrm>
          <a:prstGeom prst="roundRect">
            <a:avLst>
              <a:gd name="adj" fmla="val 208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607141" y="2653665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834074" y="279737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 Name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952559" y="279737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After SMOTE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607141" y="3303984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834074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 (CBB)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952559" y="3447693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13,158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607141" y="3954304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834074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(CMD)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952559" y="409801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13,158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607141" y="4604623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7834074" y="474833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 (CGM)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0952559" y="4748332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13,158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607141" y="5254943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7834074" y="539865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(Healthy)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952559" y="5398651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13,158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607141" y="5905262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7834074" y="6048970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 (CBSD)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10952559" y="6048970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13,158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607141" y="6555581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7834074" y="6699290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10952559" y="6699290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65,790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54567"/>
            <a:ext cx="89996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Design: CNN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0350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proposed CNN architecture extracts hierarchical spatial features, performs dimensionality reduction, and classifies cassava leaf diseases with high fidelity.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1844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includes convolutional blocks, batch normalization, max pooling, dropout layers, flattening, and fully connected layers to enhance representational capacity and curb overfitting.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530" y="489942"/>
            <a:ext cx="5222438" cy="556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Performance Evaluation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3530" y="1491972"/>
            <a:ext cx="2227064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Confusion Matrix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30" y="1970723"/>
            <a:ext cx="6474381" cy="599908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40109" y="1491972"/>
            <a:ext cx="2276594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Classification Report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540109" y="1970723"/>
            <a:ext cx="6474381" cy="3896439"/>
          </a:xfrm>
          <a:prstGeom prst="roundRect">
            <a:avLst>
              <a:gd name="adj" fmla="val 19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547729" y="1978343"/>
            <a:ext cx="6459141" cy="51375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7725847" y="2092762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9021485" y="2092762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Precision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10313313" y="2092762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Recall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11605141" y="2092762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F1-Score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12896969" y="2092762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7547729" y="2492097"/>
            <a:ext cx="6459141" cy="51375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725847" y="2606516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 (CBB)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9021485" y="2606516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0.9837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10313313" y="2606516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0.9962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11605141" y="2606516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0.9899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12896969" y="2606516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2665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7547729" y="3005852"/>
            <a:ext cx="6459141" cy="51375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7725847" y="3120271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(CMD)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9021485" y="3120271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0.8706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10313313" y="3120271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0.9394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11605141" y="3120271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0.9037</a:t>
            </a:r>
            <a:endParaRPr lang="en-US" sz="1400" dirty="0"/>
          </a:p>
        </p:txBody>
      </p:sp>
      <p:sp>
        <p:nvSpPr>
          <p:cNvPr id="24" name="Text 21"/>
          <p:cNvSpPr/>
          <p:nvPr/>
        </p:nvSpPr>
        <p:spPr>
          <a:xfrm>
            <a:off x="12896969" y="3120271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2608</a:t>
            </a:r>
            <a:endParaRPr lang="en-US" sz="1400" dirty="0"/>
          </a:p>
        </p:txBody>
      </p:sp>
      <p:sp>
        <p:nvSpPr>
          <p:cNvPr id="25" name="Shape 22"/>
          <p:cNvSpPr/>
          <p:nvPr/>
        </p:nvSpPr>
        <p:spPr>
          <a:xfrm>
            <a:off x="7547729" y="3519607"/>
            <a:ext cx="6459141" cy="51375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7725847" y="3634026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 (CGM)</a:t>
            </a:r>
            <a:endParaRPr lang="en-US" sz="1400" dirty="0"/>
          </a:p>
        </p:txBody>
      </p:sp>
      <p:sp>
        <p:nvSpPr>
          <p:cNvPr id="27" name="Text 24"/>
          <p:cNvSpPr/>
          <p:nvPr/>
        </p:nvSpPr>
        <p:spPr>
          <a:xfrm>
            <a:off x="9021485" y="3634026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0.9695</a:t>
            </a:r>
            <a:endParaRPr lang="en-US" sz="1400" dirty="0"/>
          </a:p>
        </p:txBody>
      </p:sp>
      <p:sp>
        <p:nvSpPr>
          <p:cNvPr id="28" name="Text 25"/>
          <p:cNvSpPr/>
          <p:nvPr/>
        </p:nvSpPr>
        <p:spPr>
          <a:xfrm>
            <a:off x="10313313" y="3634026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0.9208</a:t>
            </a:r>
            <a:endParaRPr lang="en-US" sz="1400" dirty="0"/>
          </a:p>
        </p:txBody>
      </p:sp>
      <p:sp>
        <p:nvSpPr>
          <p:cNvPr id="29" name="Text 26"/>
          <p:cNvSpPr/>
          <p:nvPr/>
        </p:nvSpPr>
        <p:spPr>
          <a:xfrm>
            <a:off x="11605141" y="3634026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0.9445</a:t>
            </a:r>
            <a:endParaRPr lang="en-US" sz="1400" dirty="0"/>
          </a:p>
        </p:txBody>
      </p:sp>
      <p:sp>
        <p:nvSpPr>
          <p:cNvPr id="30" name="Text 27"/>
          <p:cNvSpPr/>
          <p:nvPr/>
        </p:nvSpPr>
        <p:spPr>
          <a:xfrm>
            <a:off x="12896969" y="3634026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2589</a:t>
            </a:r>
            <a:endParaRPr lang="en-US" sz="1400" dirty="0"/>
          </a:p>
        </p:txBody>
      </p:sp>
      <p:sp>
        <p:nvSpPr>
          <p:cNvPr id="31" name="Shape 28"/>
          <p:cNvSpPr/>
          <p:nvPr/>
        </p:nvSpPr>
        <p:spPr>
          <a:xfrm>
            <a:off x="7547729" y="4033361"/>
            <a:ext cx="6459141" cy="7986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2" name="Text 29"/>
          <p:cNvSpPr/>
          <p:nvPr/>
        </p:nvSpPr>
        <p:spPr>
          <a:xfrm>
            <a:off x="7725847" y="4147780"/>
            <a:ext cx="931783" cy="569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(Healthy)</a:t>
            </a:r>
            <a:endParaRPr lang="en-US" sz="1400" dirty="0"/>
          </a:p>
        </p:txBody>
      </p:sp>
      <p:sp>
        <p:nvSpPr>
          <p:cNvPr id="33" name="Text 30"/>
          <p:cNvSpPr/>
          <p:nvPr/>
        </p:nvSpPr>
        <p:spPr>
          <a:xfrm>
            <a:off x="9021485" y="4147780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0.9726</a:t>
            </a:r>
            <a:endParaRPr lang="en-US" sz="1400" dirty="0"/>
          </a:p>
        </p:txBody>
      </p:sp>
      <p:sp>
        <p:nvSpPr>
          <p:cNvPr id="34" name="Text 31"/>
          <p:cNvSpPr/>
          <p:nvPr/>
        </p:nvSpPr>
        <p:spPr>
          <a:xfrm>
            <a:off x="10313313" y="4147780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0.9236</a:t>
            </a:r>
            <a:endParaRPr lang="en-US" sz="1400" dirty="0"/>
          </a:p>
        </p:txBody>
      </p:sp>
      <p:sp>
        <p:nvSpPr>
          <p:cNvPr id="35" name="Text 32"/>
          <p:cNvSpPr/>
          <p:nvPr/>
        </p:nvSpPr>
        <p:spPr>
          <a:xfrm>
            <a:off x="11605141" y="4147780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0.9475</a:t>
            </a:r>
            <a:endParaRPr lang="en-US" sz="1400" dirty="0"/>
          </a:p>
        </p:txBody>
      </p:sp>
      <p:sp>
        <p:nvSpPr>
          <p:cNvPr id="36" name="Text 33"/>
          <p:cNvSpPr/>
          <p:nvPr/>
        </p:nvSpPr>
        <p:spPr>
          <a:xfrm>
            <a:off x="12896969" y="4147780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2618</a:t>
            </a:r>
            <a:endParaRPr lang="en-US" sz="1400" dirty="0"/>
          </a:p>
        </p:txBody>
      </p:sp>
      <p:sp>
        <p:nvSpPr>
          <p:cNvPr id="37" name="Shape 34"/>
          <p:cNvSpPr/>
          <p:nvPr/>
        </p:nvSpPr>
        <p:spPr>
          <a:xfrm>
            <a:off x="7547729" y="4832033"/>
            <a:ext cx="6459141" cy="51375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8" name="Text 35"/>
          <p:cNvSpPr/>
          <p:nvPr/>
        </p:nvSpPr>
        <p:spPr>
          <a:xfrm>
            <a:off x="7725847" y="4946452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 (CBSD)</a:t>
            </a:r>
            <a:endParaRPr lang="en-US" sz="1400" dirty="0"/>
          </a:p>
        </p:txBody>
      </p:sp>
      <p:sp>
        <p:nvSpPr>
          <p:cNvPr id="39" name="Text 36"/>
          <p:cNvSpPr/>
          <p:nvPr/>
        </p:nvSpPr>
        <p:spPr>
          <a:xfrm>
            <a:off x="9021485" y="4946452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0.9615</a:t>
            </a:r>
            <a:endParaRPr lang="en-US" sz="1400" dirty="0"/>
          </a:p>
        </p:txBody>
      </p:sp>
      <p:sp>
        <p:nvSpPr>
          <p:cNvPr id="40" name="Text 37"/>
          <p:cNvSpPr/>
          <p:nvPr/>
        </p:nvSpPr>
        <p:spPr>
          <a:xfrm>
            <a:off x="10313313" y="4946452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0.9694</a:t>
            </a:r>
            <a:endParaRPr lang="en-US" sz="1400" dirty="0"/>
          </a:p>
        </p:txBody>
      </p:sp>
      <p:sp>
        <p:nvSpPr>
          <p:cNvPr id="41" name="Text 38"/>
          <p:cNvSpPr/>
          <p:nvPr/>
        </p:nvSpPr>
        <p:spPr>
          <a:xfrm>
            <a:off x="11605141" y="4946452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0.9654</a:t>
            </a:r>
            <a:endParaRPr lang="en-US" sz="1400" dirty="0"/>
          </a:p>
        </p:txBody>
      </p:sp>
      <p:sp>
        <p:nvSpPr>
          <p:cNvPr id="42" name="Text 39"/>
          <p:cNvSpPr/>
          <p:nvPr/>
        </p:nvSpPr>
        <p:spPr>
          <a:xfrm>
            <a:off x="12896969" y="4946452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2678</a:t>
            </a:r>
            <a:endParaRPr lang="en-US" sz="1400" dirty="0"/>
          </a:p>
        </p:txBody>
      </p:sp>
      <p:sp>
        <p:nvSpPr>
          <p:cNvPr id="43" name="Shape 40"/>
          <p:cNvSpPr/>
          <p:nvPr/>
        </p:nvSpPr>
        <p:spPr>
          <a:xfrm>
            <a:off x="7547729" y="5345787"/>
            <a:ext cx="6459141" cy="51375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4" name="Text 41"/>
          <p:cNvSpPr/>
          <p:nvPr/>
        </p:nvSpPr>
        <p:spPr>
          <a:xfrm>
            <a:off x="7725847" y="5460206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Accuracy</a:t>
            </a:r>
            <a:endParaRPr lang="en-US" sz="1400" dirty="0"/>
          </a:p>
        </p:txBody>
      </p:sp>
      <p:sp>
        <p:nvSpPr>
          <p:cNvPr id="45" name="Text 42"/>
          <p:cNvSpPr/>
          <p:nvPr/>
        </p:nvSpPr>
        <p:spPr>
          <a:xfrm>
            <a:off x="9021485" y="5460206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0.9502</a:t>
            </a:r>
            <a:endParaRPr lang="en-US" sz="1400" dirty="0"/>
          </a:p>
        </p:txBody>
      </p:sp>
      <p:sp>
        <p:nvSpPr>
          <p:cNvPr id="46" name="Text 43"/>
          <p:cNvSpPr/>
          <p:nvPr/>
        </p:nvSpPr>
        <p:spPr>
          <a:xfrm>
            <a:off x="10313313" y="5460206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0.9502</a:t>
            </a:r>
            <a:endParaRPr lang="en-US" sz="1400" dirty="0"/>
          </a:p>
        </p:txBody>
      </p:sp>
      <p:sp>
        <p:nvSpPr>
          <p:cNvPr id="47" name="Text 44"/>
          <p:cNvSpPr/>
          <p:nvPr/>
        </p:nvSpPr>
        <p:spPr>
          <a:xfrm>
            <a:off x="11605141" y="5460206"/>
            <a:ext cx="92797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0.9502</a:t>
            </a:r>
            <a:endParaRPr lang="en-US" sz="1400" dirty="0"/>
          </a:p>
        </p:txBody>
      </p:sp>
      <p:sp>
        <p:nvSpPr>
          <p:cNvPr id="48" name="Text 45"/>
          <p:cNvSpPr/>
          <p:nvPr/>
        </p:nvSpPr>
        <p:spPr>
          <a:xfrm>
            <a:off x="12896969" y="5460206"/>
            <a:ext cx="931783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–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719</Words>
  <Application>Microsoft Office PowerPoint</Application>
  <PresentationFormat>Custom</PresentationFormat>
  <Paragraphs>124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3</cp:revision>
  <dcterms:created xsi:type="dcterms:W3CDTF">2025-08-05T14:24:40Z</dcterms:created>
  <dcterms:modified xsi:type="dcterms:W3CDTF">2025-08-05T14:34:41Z</dcterms:modified>
</cp:coreProperties>
</file>